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18" r:id="rId9"/>
    <p:sldId id="406" r:id="rId10"/>
    <p:sldId id="407" r:id="rId11"/>
    <p:sldId id="417" r:id="rId12"/>
    <p:sldId id="408" r:id="rId13"/>
    <p:sldId id="409" r:id="rId14"/>
    <p:sldId id="410" r:id="rId15"/>
    <p:sldId id="411" r:id="rId16"/>
    <p:sldId id="414" r:id="rId17"/>
    <p:sldId id="413" r:id="rId18"/>
    <p:sldId id="398" r:id="rId19"/>
    <p:sldId id="401" r:id="rId20"/>
    <p:sldId id="402" r:id="rId21"/>
    <p:sldId id="399" r:id="rId22"/>
    <p:sldId id="400" r:id="rId23"/>
    <p:sldId id="415" r:id="rId24"/>
    <p:sldId id="403" r:id="rId25"/>
    <p:sldId id="416" r:id="rId26"/>
    <p:sldId id="392" r:id="rId27"/>
    <p:sldId id="366" r:id="rId28"/>
    <p:sldId id="348" r:id="rId29"/>
    <p:sldId id="377" r:id="rId30"/>
    <p:sldId id="349" r:id="rId31"/>
    <p:sldId id="369" r:id="rId32"/>
    <p:sldId id="394" r:id="rId33"/>
    <p:sldId id="368" r:id="rId34"/>
    <p:sldId id="378" r:id="rId35"/>
    <p:sldId id="379" r:id="rId36"/>
    <p:sldId id="380" r:id="rId37"/>
    <p:sldId id="381" r:id="rId38"/>
    <p:sldId id="382" r:id="rId39"/>
    <p:sldId id="396" r:id="rId40"/>
    <p:sldId id="391" r:id="rId41"/>
    <p:sldId id="301" r:id="rId42"/>
    <p:sldId id="393" r:id="rId43"/>
    <p:sldId id="376" r:id="rId44"/>
    <p:sldId id="375" r:id="rId45"/>
    <p:sldId id="364" r:id="rId46"/>
    <p:sldId id="333" r:id="rId47"/>
    <p:sldId id="332" r:id="rId48"/>
    <p:sldId id="352" r:id="rId49"/>
    <p:sldId id="367" r:id="rId50"/>
    <p:sldId id="383" r:id="rId51"/>
    <p:sldId id="314" r:id="rId52"/>
    <p:sldId id="385" r:id="rId53"/>
    <p:sldId id="384" r:id="rId54"/>
    <p:sldId id="386" r:id="rId55"/>
    <p:sldId id="389" r:id="rId56"/>
    <p:sldId id="387" r:id="rId57"/>
    <p:sldId id="390" r:id="rId58"/>
    <p:sldId id="388" r:id="rId59"/>
    <p:sldId id="355" r:id="rId60"/>
    <p:sldId id="374" r:id="rId61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93" autoAdjust="0"/>
    <p:restoredTop sz="94944" autoAdjust="0"/>
  </p:normalViewPr>
  <p:slideViewPr>
    <p:cSldViewPr>
      <p:cViewPr>
        <p:scale>
          <a:sx n="110" d="100"/>
          <a:sy n="110" d="100"/>
        </p:scale>
        <p:origin x="32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9" Type="http://schemas.openxmlformats.org/officeDocument/2006/relationships/slide" Target="slides/slide40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42" Type="http://schemas.openxmlformats.org/officeDocument/2006/relationships/slide" Target="slides/slide49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41" Type="http://schemas.openxmlformats.org/officeDocument/2006/relationships/slide" Target="slides/slide45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38.xml"/><Relationship Id="rId40" Type="http://schemas.openxmlformats.org/officeDocument/2006/relationships/slide" Target="slides/slide44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2.xml"/><Relationship Id="rId44" Type="http://schemas.openxmlformats.org/officeDocument/2006/relationships/slide" Target="slides/slide6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43" Type="http://schemas.openxmlformats.org/officeDocument/2006/relationships/slide" Target="slides/slide59.xml"/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48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10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0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59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730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96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86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14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93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5052835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930305" y="4139892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97968" y="3226949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 </a:t>
            </a:r>
            <a:r>
              <a:rPr lang="en-US" sz="1000" b="0" dirty="0" err="1">
                <a:latin typeface="Lucida Sans Unicode" pitchFamily="34" charset="0"/>
              </a:rPr>
              <a:t>Vry</a:t>
            </a:r>
            <a:r>
              <a:rPr lang="en-US" sz="1000" b="0" dirty="0">
                <a:latin typeface="Lucida Sans Unicode" pitchFamily="34" charset="0"/>
              </a:rPr>
              <a:t> Little Effort.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  and Global </a:t>
            </a:r>
            <a:r>
              <a:rPr lang="en-US" sz="1000" b="0" dirty="0" err="1">
                <a:latin typeface="Lucida Sans Unicode" pitchFamily="34" charset="0"/>
              </a:rPr>
              <a:t>indeses</a:t>
            </a:r>
            <a:r>
              <a:rPr lang="en-US" sz="1000" b="0" dirty="0">
                <a:latin typeface="Lucida Sans Unicode" pitchFamily="34" charset="0"/>
              </a:rPr>
              <a:t>.. Well,  just wait.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43608" y="2276872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910180" y="2302909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83671" y="245089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70285" y="233434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70284" y="332675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93011" y="423360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36667" y="5106499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307777" y="2489575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3326759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60032" y="35532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119" y="4238848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60032" y="4424802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134" y="5134002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60032" y="5303069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3239580" y="5275776"/>
            <a:ext cx="1697087" cy="1692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AC25EEA-1C57-114A-8AB7-F9A74BA7AAB6}"/>
              </a:ext>
            </a:extLst>
          </p:cNvPr>
          <p:cNvSpPr txBox="1"/>
          <p:nvPr/>
        </p:nvSpPr>
        <p:spPr>
          <a:xfrm>
            <a:off x="791222" y="1646046"/>
            <a:ext cx="6142836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NL" sz="2400" dirty="0"/>
              <a:t>SQL&gt; Alter table PT drop partition PT_1 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791222" y="2183723"/>
            <a:ext cx="6264696" cy="9675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425848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 Can no longer “truncate” index, index points to whole range..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On “drop-partition, will need rebuild of index…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500" dirty="0"/>
                <a:t>Global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52851" y="2296337"/>
            <a:ext cx="1823418" cy="12176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77390" y="2718776"/>
            <a:ext cx="1858176" cy="11150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30D35FB-7D16-F842-B64E-2911B60E9C26}"/>
              </a:ext>
            </a:extLst>
          </p:cNvPr>
          <p:cNvSpPr/>
          <p:nvPr/>
        </p:nvSpPr>
        <p:spPr bwMode="auto">
          <a:xfrm>
            <a:off x="710304" y="2011758"/>
            <a:ext cx="3457429" cy="1020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E86B5-D10C-DE44-98A6-359E3E53979D}"/>
              </a:ext>
            </a:extLst>
          </p:cNvPr>
          <p:cNvSpPr/>
          <p:nvPr/>
        </p:nvSpPr>
        <p:spPr bwMode="auto">
          <a:xfrm>
            <a:off x="3995937" y="1772902"/>
            <a:ext cx="2736304" cy="1087198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B8252F-FCDE-2042-A92E-11194472E2C9}"/>
              </a:ext>
            </a:extLst>
          </p:cNvPr>
          <p:cNvSpPr/>
          <p:nvPr/>
        </p:nvSpPr>
        <p:spPr bwMode="auto">
          <a:xfrm rot="2007556">
            <a:off x="3446885" y="3233991"/>
            <a:ext cx="2483934" cy="742413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3860" y="3090090"/>
            <a:ext cx="1951705" cy="147157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D904C4D-49C9-CE4F-AABF-DAD51C9667C3}"/>
              </a:ext>
            </a:extLst>
          </p:cNvPr>
          <p:cNvSpPr/>
          <p:nvPr/>
        </p:nvSpPr>
        <p:spPr bwMode="auto">
          <a:xfrm>
            <a:off x="4148336" y="1925301"/>
            <a:ext cx="3305029" cy="3854899"/>
          </a:xfrm>
          <a:prstGeom prst="rect">
            <a:avLst/>
          </a:prstGeom>
          <a:solidFill>
            <a:schemeClr val="bg1">
              <a:alpha val="7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	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@demo_part_0a (with global index…)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683375" cy="563562"/>
          </a:xfrm>
        </p:spPr>
        <p:txBody>
          <a:bodyPr/>
          <a:lstStyle/>
          <a:p>
            <a:pPr eaLnBrk="1" hangingPunct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Advantage: (some) Queries Go Faster…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Scan Less Data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less blocks, less IO, less Cache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Queries / Aggregates over 1 or few Partitions.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(later)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Next slides: show me how..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Ideally, queries scan as little data </a:t>
            </a:r>
            <a:r>
              <a:rPr lang="en-US" sz="1000" b="0" dirty="0" err="1">
                <a:latin typeface="Lucida Sans Unicode" pitchFamily="34" charset="0"/>
              </a:rPr>
              <a:t>als</a:t>
            </a:r>
            <a:r>
              <a:rPr lang="en-US" sz="1000" b="0" dirty="0">
                <a:latin typeface="Lucida Sans Unicode" pitchFamily="34" charset="0"/>
              </a:rPr>
              <a:t> possible to return results .. Fast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Redue</a:t>
            </a:r>
            <a:r>
              <a:rPr lang="en-US" sz="1000" b="0" dirty="0">
                <a:latin typeface="Lucida Sans Unicode" pitchFamily="34" charset="0"/>
              </a:rPr>
              <a:t> the work…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33" y="1196752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Aggregates, FTS over Conventional table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Data can be all over the table..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Hence FTS or inefficient range-scan + </a:t>
            </a:r>
            <a:r>
              <a:rPr lang="en-US" sz="1000" b="0" dirty="0" err="1">
                <a:latin typeface="Lucida Sans Unicode" pitchFamily="34" charset="0"/>
              </a:rPr>
              <a:t>rowid</a:t>
            </a:r>
            <a:r>
              <a:rPr lang="en-US" sz="1000" b="0" dirty="0">
                <a:latin typeface="Lucida Sans Unicode" pitchFamily="34" charset="0"/>
              </a:rPr>
              <a:t>-access needed…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75A25B2-A491-FB40-A0CD-FF955DFA7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579" y="1895773"/>
            <a:ext cx="3994183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400" kern="0" dirty="0"/>
              <a:t>Data all over the Table..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>
              <a:latin typeface="Courier New" panose="02070309020205020404" pitchFamily="49" charset="0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Select Sum (amt)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Where [range]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Group by ..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Probably FTS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7055E-F8B4-804D-82A7-39B4145C39B8}"/>
              </a:ext>
            </a:extLst>
          </p:cNvPr>
          <p:cNvCxnSpPr/>
          <p:nvPr/>
        </p:nvCxnSpPr>
        <p:spPr bwMode="auto">
          <a:xfrm>
            <a:off x="3740038" y="2168678"/>
            <a:ext cx="0" cy="3346052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82156"/>
            <a:ext cx="6984776" cy="563562"/>
          </a:xfrm>
        </p:spPr>
        <p:txBody>
          <a:bodyPr/>
          <a:lstStyle/>
          <a:p>
            <a:pPr eaLnBrk="1" hangingPunct="1"/>
            <a:r>
              <a:rPr lang="en-US" dirty="0"/>
              <a:t>Aggregates on Partitions: less data to scan?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Some (most) searches / scans can be limited to just the relevant partitions..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Will Only Work if we can eliminate sufficient partitions.  (Design!!).  - note : No Indexes.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BD62267-5224-DD43-909F-8DA04C34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3" y="1572360"/>
            <a:ext cx="4528369" cy="444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IF… we know where to look..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Then… FTS on…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just 1 Part. ?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Design ! 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kern="0" dirty="0"/>
              <a:t>Know your data.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kern="0" dirty="0"/>
              <a:t>Control your SQL</a:t>
            </a:r>
            <a:endParaRPr lang="en-US" sz="2200" b="1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58FB-255C-BE4F-8B08-B6CF8BABA929}"/>
              </a:ext>
            </a:extLst>
          </p:cNvPr>
          <p:cNvCxnSpPr>
            <a:cxnSpLocks/>
          </p:cNvCxnSpPr>
          <p:nvPr/>
        </p:nvCxnSpPr>
        <p:spPr bwMode="auto">
          <a:xfrm>
            <a:off x="3563888" y="2969119"/>
            <a:ext cx="0" cy="1049887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21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(Table)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Range, SUM(amt)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T/PT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range Between 10000 and 19999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Range;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</a:t>
            </a:r>
            <a:r>
              <a:rPr lang="en-US" sz="1800" b="1" dirty="0" err="1"/>
              <a:t>demo_sum</a:t>
            </a:r>
            <a:endParaRPr lang="en-US" sz="18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5869"/>
            <a:ext cx="6416451" cy="621633"/>
          </a:xfrm>
        </p:spPr>
        <p:txBody>
          <a:bodyPr/>
          <a:lstStyle/>
          <a:p>
            <a:pPr eaLnBrk="1" hangingPunct="1"/>
            <a:r>
              <a:rPr lang="en-US" dirty="0"/>
              <a:t>More Queries: Find Specific Records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ID = :n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Easy, use local index.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’Y’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Global index.. But … Redo?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200" b="1" dirty="0"/>
              <a:t>Local Index.. But … How many Partitions ?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When you need “Fast” return of a small set, you need an index… Global or Local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avoid having to loop/scan many partitions…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Conventional. QRY on PK.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indexes contain ordered lists and pointers to the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380313" y="3373206"/>
            <a:ext cx="1583000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PK lookup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index… QRY on Active=Y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few active=Y fields can be all over the table (and in all partitions..).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10863" y="2064193"/>
            <a:ext cx="3045916" cy="4022191"/>
            <a:chOff x="1937" y="2837"/>
            <a:chExt cx="439" cy="118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37" y="3942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active..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 (active=y)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(active=Y)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5004048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>
            <a:off x="6000134" y="3866894"/>
            <a:ext cx="1256646" cy="10333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  <a:endCxn id="35" idx="3"/>
          </p:cNvCxnSpPr>
          <p:nvPr/>
        </p:nvCxnSpPr>
        <p:spPr bwMode="auto">
          <a:xfrm flipH="1">
            <a:off x="5447778" y="4887964"/>
            <a:ext cx="552356" cy="1225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1138773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 = y ?</a:t>
            </a:r>
          </a:p>
          <a:p>
            <a:pPr algn="l">
              <a:buNone/>
            </a:pPr>
            <a:endParaRPr lang="en-NL" dirty="0"/>
          </a:p>
          <a:p>
            <a:pPr algn="l">
              <a:buNone/>
            </a:pPr>
            <a:r>
              <a:rPr lang="en-NL" dirty="0"/>
              <a:t>Range Scan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1"/>
            <a:ext cx="1739582" cy="18146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56971-4FD5-CF49-ACD1-5632EF37C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08C6D8-B3EC-A344-B380-AD11DF4329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3429000"/>
            <a:ext cx="1660202" cy="13089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B60D66-348D-244B-A6DE-DCA2FC46188C}"/>
              </a:ext>
            </a:extLst>
          </p:cNvPr>
          <p:cNvSpPr txBox="1"/>
          <p:nvPr/>
        </p:nvSpPr>
        <p:spPr>
          <a:xfrm>
            <a:off x="5950074" y="-143691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 +  local index on PK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Searching for the PK or partition key is Easy… Visit 1 local index, and find the record.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CBO can see from the where-clause which (local) index-partition it needs…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9CD9F9-3E57-BB48-8A15-67DF15754068}"/>
              </a:ext>
            </a:extLst>
          </p:cNvPr>
          <p:cNvSpPr txBox="1"/>
          <p:nvPr/>
        </p:nvSpPr>
        <p:spPr>
          <a:xfrm>
            <a:off x="6477000" y="4827787"/>
            <a:ext cx="2425511" cy="73866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CBO “knows”:</a:t>
            </a:r>
          </a:p>
          <a:p>
            <a:pPr algn="l">
              <a:buNone/>
            </a:pPr>
            <a:r>
              <a:rPr lang="en-GB" dirty="0"/>
              <a:t>O</a:t>
            </a:r>
            <a:r>
              <a:rPr lang="en-NL" dirty="0"/>
              <a:t>nly 1 partition…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Point out the need for rebuild if you drop 1 partition: 25% of pointers is gone…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500" dirty="0"/>
                <a:t>Global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58453" y="3883900"/>
            <a:ext cx="1020017" cy="897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2040" y="4781216"/>
            <a:ext cx="612316" cy="615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7626063" y="3440221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3"/>
            <a:ext cx="1747633" cy="17108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3" y="3429003"/>
            <a:ext cx="1739580" cy="129859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50570"/>
            <a:ext cx="6632475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table, LOCAL index, no key….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If the SQL does not gives us a clue for the </a:t>
            </a:r>
            <a:r>
              <a:rPr lang="en-US" sz="1000" b="0" dirty="0" err="1">
                <a:latin typeface="Lucida Sans Unicode" pitchFamily="34" charset="0"/>
              </a:rPr>
              <a:t>Partittion</a:t>
            </a:r>
            <a:r>
              <a:rPr lang="en-US" sz="1000" b="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We need to Search Through Every Local Index… (</a:t>
            </a:r>
            <a:r>
              <a:rPr lang="en-US" sz="1000" b="0" dirty="0" err="1">
                <a:latin typeface="Lucida Sans Unicode" pitchFamily="34" charset="0"/>
              </a:rPr>
              <a:t>Parition</a:t>
            </a:r>
            <a:r>
              <a:rPr lang="en-US" sz="1000" b="0" dirty="0">
                <a:latin typeface="Lucida Sans Unicode" pitchFamily="34" charset="0"/>
              </a:rPr>
              <a:t>-Range-All.. Looping)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 Active=Y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889426" y="2100456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7" y="2492711"/>
            <a:ext cx="1664030" cy="7670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296" y="2458313"/>
            <a:ext cx="444630" cy="1112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22188" y="2569605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  <a:stCxn id="22" idx="1"/>
          </p:cNvCxnSpPr>
          <p:nvPr/>
        </p:nvCxnSpPr>
        <p:spPr bwMode="auto">
          <a:xfrm flipH="1" flipV="1">
            <a:off x="3201146" y="2348880"/>
            <a:ext cx="1688280" cy="12090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90085-370A-1542-BDB6-0F1327E94811}"/>
              </a:ext>
            </a:extLst>
          </p:cNvPr>
          <p:cNvSpPr txBox="1"/>
          <p:nvPr/>
        </p:nvSpPr>
        <p:spPr>
          <a:xfrm>
            <a:off x="7793187" y="3259723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43C34-7AA9-F047-A69B-D5985A739213}"/>
              </a:ext>
            </a:extLst>
          </p:cNvPr>
          <p:cNvSpPr txBox="1"/>
          <p:nvPr/>
        </p:nvSpPr>
        <p:spPr>
          <a:xfrm>
            <a:off x="4872734" y="3021111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1FC1D3-9EDD-C94D-A5DA-563FBBA96810}"/>
              </a:ext>
            </a:extLst>
          </p:cNvPr>
          <p:cNvSpPr txBox="1"/>
          <p:nvPr/>
        </p:nvSpPr>
        <p:spPr>
          <a:xfrm>
            <a:off x="4890629" y="3934054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F5E681-999A-FE4A-AEB7-626D8CD624E2}"/>
              </a:ext>
            </a:extLst>
          </p:cNvPr>
          <p:cNvSpPr txBox="1"/>
          <p:nvPr/>
        </p:nvSpPr>
        <p:spPr>
          <a:xfrm>
            <a:off x="4872734" y="4846577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E5766A-7CA0-F343-91B6-3106632A3E0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74221" y="3330653"/>
            <a:ext cx="1669604" cy="8308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3BE46-1F40-6440-B64E-D90F8464EC11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H="1">
            <a:off x="5243910" y="3368399"/>
            <a:ext cx="864016" cy="24270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447B186-5B5D-D841-A736-708C704CB9ED}"/>
              </a:ext>
            </a:extLst>
          </p:cNvPr>
          <p:cNvCxnSpPr>
            <a:cxnSpLocks/>
            <a:endCxn id="44" idx="3"/>
          </p:cNvCxnSpPr>
          <p:nvPr/>
        </p:nvCxnSpPr>
        <p:spPr bwMode="auto">
          <a:xfrm flipH="1">
            <a:off x="6140263" y="3582676"/>
            <a:ext cx="1603562" cy="6986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1DE381-059C-3C49-A942-D1663C47DF4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09409" y="3761027"/>
            <a:ext cx="1734416" cy="14854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37AB2-448B-C148-9389-C526E1A16FEA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H="1">
            <a:off x="5293315" y="4281342"/>
            <a:ext cx="846948" cy="1849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CAE36B-C660-0148-A30E-D7AB41632B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3517" y="5259261"/>
            <a:ext cx="745892" cy="1371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DD402-78F7-CF41-B666-48C9D02B9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3201146" y="3531921"/>
            <a:ext cx="1608591" cy="791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0CE072-634F-F54C-9BF0-79586EFE097F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H="1" flipV="1">
            <a:off x="3194231" y="4400111"/>
            <a:ext cx="1668878" cy="662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3DCD4E-5B1D-3749-BF1F-5154C3BF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4592" y="5407935"/>
            <a:ext cx="1728517" cy="138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17158DD-B899-6B49-B94F-725D22AD300B}"/>
              </a:ext>
            </a:extLst>
          </p:cNvPr>
          <p:cNvSpPr txBox="1"/>
          <p:nvPr/>
        </p:nvSpPr>
        <p:spPr>
          <a:xfrm>
            <a:off x="6632918" y="4827787"/>
            <a:ext cx="2269593" cy="584775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Now for 7 x 365 partitions..</a:t>
            </a:r>
          </a:p>
        </p:txBody>
      </p:sp>
      <p:sp>
        <p:nvSpPr>
          <p:cNvPr id="72" name="Text Box 10">
            <a:extLst>
              <a:ext uri="{FF2B5EF4-FFF2-40B4-BE49-F238E27FC236}">
                <a16:creationId xmlns:a16="http://schemas.microsoft.com/office/drawing/2014/main" id="{CE9C7152-4624-E845-AE5B-F61E72848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670" y="5789437"/>
            <a:ext cx="2842100" cy="277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/>
              <a:t>Local Index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51" grpId="0" animBg="1"/>
      <p:bldP spid="52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id, active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active = ‘Y’;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Compare GLOBAL and LOCAL index.</a:t>
            </a:r>
          </a:p>
          <a:p>
            <a:pPr eaLnBrk="1" hangingPunct="1">
              <a:lnSpc>
                <a:spcPct val="80000"/>
              </a:lnSpc>
            </a:pPr>
            <a:endParaRPr lang="en-US" sz="18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@demo_part_1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Warning;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Consequence: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Bonus-Trick: Devise a PK-Key.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/>
              <a:t>(not saying this is a good idea…)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No Global Indexing….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Only 1 Unique Key.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Hence UK = Partition key.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Id = YYYY DDD SSS </a:t>
            </a:r>
            <a:r>
              <a:rPr lang="en-US" sz="2400" b="1" dirty="0" err="1"/>
              <a:t>nnnnnn</a:t>
            </a: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(did I say: Up Front Design?)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2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[ Pole   …or maybe an audience poll 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BTW: I am known for Typos.. Find a typo = get a drink..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94" y="1192432"/>
            <a:ext cx="6230714" cy="51168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Read-only, storage tiers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Partial indexing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Ref-partitions.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Hybrid Partitioned-</a:t>
            </a:r>
            <a:r>
              <a:rPr lang="en-US" sz="1800" b="1" dirty="0" err="1"/>
              <a:t>tbls</a:t>
            </a:r>
            <a:r>
              <a:rPr lang="en-US" sz="1800" b="1" dirty="0"/>
              <a:t>…. WOW!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b="1" dirty="0"/>
              <a:t>Later (next month’s ppt...)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  (add coffee break…)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Oracle “Knows” those ranges.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726705B-DF3C-4940-A6BC-3CA47D6FEF4D}"/>
              </a:ext>
            </a:extLst>
          </p:cNvPr>
          <p:cNvSpPr txBox="1"/>
          <p:nvPr/>
        </p:nvSpPr>
        <p:spPr>
          <a:xfrm>
            <a:off x="6261127" y="1709207"/>
            <a:ext cx="2844723" cy="3268587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Smaller pieces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“known” content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Still 1 Table.</a:t>
            </a:r>
          </a:p>
          <a:p>
            <a:pPr algn="l">
              <a:buNone/>
            </a:pPr>
            <a:endParaRPr lang="en-NL" sz="2400" dirty="0"/>
          </a:p>
          <a:p>
            <a:pPr algn="l">
              <a:buNone/>
            </a:pPr>
            <a:r>
              <a:rPr lang="en-NL" sz="2400" dirty="0"/>
              <a:t>Local index !!</a:t>
            </a:r>
          </a:p>
        </p:txBody>
      </p: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60648"/>
            <a:ext cx="6560467" cy="648072"/>
          </a:xfrm>
        </p:spPr>
        <p:txBody>
          <a:bodyPr/>
          <a:lstStyle/>
          <a:p>
            <a:pPr eaLnBrk="1" hangingPunct="1"/>
            <a:r>
              <a:rPr lang="en-US" dirty="0"/>
              <a:t>Partitioned tables; Global index; Active=‘Y’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425848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 illustration of GLOBAL indexes… The index is now One Single object, Pointing to all partitions.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impact of this will be noted later: on Redo and on Queries.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sz="1500" dirty="0"/>
                <a:t>Global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3860" y="3106917"/>
            <a:ext cx="1892408" cy="145474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>
            <a:off x="3244783" y="2296337"/>
            <a:ext cx="1731485" cy="99972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  <a:endCxn id="10260" idx="3"/>
          </p:cNvCxnSpPr>
          <p:nvPr/>
        </p:nvCxnSpPr>
        <p:spPr bwMode="auto">
          <a:xfrm flipH="1" flipV="1">
            <a:off x="3204720" y="2468340"/>
            <a:ext cx="1681174" cy="231287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A3732E6-78A8-F94F-941F-7AF8360DD86D}"/>
              </a:ext>
            </a:extLst>
          </p:cNvPr>
          <p:cNvSpPr txBox="1"/>
          <p:nvPr/>
        </p:nvSpPr>
        <p:spPr>
          <a:xfrm>
            <a:off x="6264126" y="1427837"/>
            <a:ext cx="2771800" cy="867930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GLOBAL index,</a:t>
            </a:r>
          </a:p>
          <a:p>
            <a:pPr algn="l">
              <a:buNone/>
            </a:pPr>
            <a:r>
              <a:rPr lang="en-NL" sz="2400" dirty="0"/>
              <a:t>Points to all Parts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1A9982-D721-7B4A-A4E8-E8743DB6123D}"/>
              </a:ext>
            </a:extLst>
          </p:cNvPr>
          <p:cNvSpPr txBox="1"/>
          <p:nvPr/>
        </p:nvSpPr>
        <p:spPr>
          <a:xfrm>
            <a:off x="531813" y="1441965"/>
            <a:ext cx="3690494" cy="387798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sz="2400" dirty="0"/>
              <a:t>Table still Partitioned..</a:t>
            </a:r>
          </a:p>
        </p:txBody>
      </p:sp>
    </p:spTree>
    <p:extLst>
      <p:ext uri="{BB962C8B-B14F-4D97-AF65-F5344CB8AC3E}">
        <p14:creationId xmlns:p14="http://schemas.microsoft.com/office/powerpoint/2010/main" val="379571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28" grpId="0" build="p" animBg="1"/>
      <p:bldP spid="31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Advantage: 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“Work…”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Can!  - Drop Partitions!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data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655245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Typical use-case: ingest + remove of data with limited lifetime in the DB.. You can save half the redo..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  <p:pic>
        <p:nvPicPr>
          <p:cNvPr id="1026" name="Picture 2" descr="20+ Free Redo &amp; Arrow Images - Pixabay">
            <a:extLst>
              <a:ext uri="{FF2B5EF4-FFF2-40B4-BE49-F238E27FC236}">
                <a16:creationId xmlns:a16="http://schemas.microsoft.com/office/drawing/2014/main" id="{D8DE323D-7CEB-5648-A41B-A6A5EB3C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9" y="3340284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0+ Free Redo &amp; Arrow Images - Pixabay">
            <a:extLst>
              <a:ext uri="{FF2B5EF4-FFF2-40B4-BE49-F238E27FC236}">
                <a16:creationId xmlns:a16="http://schemas.microsoft.com/office/drawing/2014/main" id="{1A133B56-0745-8D4F-A471-3BA9C245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2309" y="4684186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41209</TotalTime>
  <Words>5262</Words>
  <Application>Microsoft Macintosh PowerPoint</Application>
  <PresentationFormat>On-screen Show (4:3)</PresentationFormat>
  <Paragraphs>916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Partitioned tables; Global index; Active=‘Y’</vt:lpstr>
      <vt:lpstr>1st Advantage: Less Redo (on delete…)</vt:lpstr>
      <vt:lpstr>Drop Partition… (Fast, no-redo)</vt:lpstr>
      <vt:lpstr>Partitioned tables; Global index; Active=‘Y’</vt:lpstr>
      <vt:lpstr>Demo time.. </vt:lpstr>
      <vt:lpstr>2nd Advantage: (some) Queries Go Faster…</vt:lpstr>
      <vt:lpstr>Aggregates, FTS over Conventional table</vt:lpstr>
      <vt:lpstr>Aggregates on Partitions: less data to scan?</vt:lpstr>
      <vt:lpstr>Demo time.. </vt:lpstr>
      <vt:lpstr>More Queries: Find Specific Records</vt:lpstr>
      <vt:lpstr>Conventional. QRY on PK.</vt:lpstr>
      <vt:lpstr>Table, index… QRY on Active=Y</vt:lpstr>
      <vt:lpstr>Partitioned table +  local index on PK </vt:lpstr>
      <vt:lpstr>Partitioned tables; Global index; Active=‘Y’</vt:lpstr>
      <vt:lpstr>Partitioned table, LOCAL index, no key….</vt:lpstr>
      <vt:lpstr>Demo time.. </vt:lpstr>
      <vt:lpstr>Warning; What to Avoid…</vt:lpstr>
      <vt:lpstr>Bonus-Trick: Devise a PK-Key.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458</cp:revision>
  <dcterms:created xsi:type="dcterms:W3CDTF">2005-10-27T10:54:55Z</dcterms:created>
  <dcterms:modified xsi:type="dcterms:W3CDTF">2020-06-21T09:03:30Z</dcterms:modified>
</cp:coreProperties>
</file>